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9" r:id="rId4"/>
    <p:sldId id="258" r:id="rId5"/>
    <p:sldId id="260" r:id="rId6"/>
    <p:sldId id="267" r:id="rId7"/>
    <p:sldId id="261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76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4086A74-C8AB-4A25-AA71-BFAF5DC4708E}" type="datetimeFigureOut">
              <a:rPr lang="ru-RU" smtClean="0"/>
              <a:pPr/>
              <a:t>30.09.2019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E2625B5-A55B-4C1E-8CBB-7A88CAD923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110410" cy="2147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0" i="1" dirty="0" smtClean="0"/>
              <a:t>Наше будущее завтра – это здоровое поколение сегодня</a:t>
            </a:r>
            <a:r>
              <a:rPr lang="ru-RU" sz="2000" i="1" dirty="0" smtClean="0"/>
              <a:t>!</a:t>
            </a: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b="1" dirty="0" smtClean="0"/>
              <a:t>Муниципальное образование </a:t>
            </a:r>
            <a:br>
              <a:rPr lang="ru-RU" sz="2700" b="1" dirty="0" smtClean="0"/>
            </a:br>
            <a:r>
              <a:rPr lang="ru-RU" sz="2700" b="1" dirty="0" err="1" smtClean="0"/>
              <a:t>Сосновоборский</a:t>
            </a:r>
            <a:r>
              <a:rPr lang="ru-RU" sz="2700" b="1" dirty="0" smtClean="0"/>
              <a:t> городской округ Ленинградской области</a:t>
            </a:r>
            <a:r>
              <a:rPr lang="ru-RU" sz="2700" dirty="0" smtClean="0"/>
              <a:t> </a:t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36912"/>
            <a:ext cx="8442314" cy="3744416"/>
          </a:xfrm>
        </p:spPr>
        <p:txBody>
          <a:bodyPr>
            <a:normAutofit lnSpcReduction="10000"/>
          </a:bodyPr>
          <a:lstStyle/>
          <a:p>
            <a:pPr algn="ctr"/>
            <a:endParaRPr lang="ru-RU" sz="2000" dirty="0" smtClean="0"/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Тема проекта: </a:t>
            </a:r>
            <a:r>
              <a:rPr lang="ru-RU" sz="2000" b="1" dirty="0" smtClean="0"/>
              <a:t>ЛУЧШАЯ МУНИЦИПАЛЬНАЯ ПРАКТИКА </a:t>
            </a:r>
            <a:endParaRPr lang="ru-RU" sz="2000" dirty="0" smtClean="0"/>
          </a:p>
          <a:p>
            <a:pPr algn="ctr"/>
            <a:r>
              <a:rPr lang="ru-RU" sz="2000" b="1" dirty="0" smtClean="0"/>
              <a:t>ОСУЩЕСТВЛЕНИЯ КОМПЛЕКСНОЙ МОДЕРНИЗАЦИИ СИСТЕМЫ ОРГАНИЗАЦИИ ПИТАНИЯ </a:t>
            </a:r>
            <a:endParaRPr lang="ru-RU" sz="2000" dirty="0" smtClean="0"/>
          </a:p>
          <a:p>
            <a:pPr algn="ctr"/>
            <a:r>
              <a:rPr lang="ru-RU" sz="2000" b="1" dirty="0" smtClean="0"/>
              <a:t>В ОБРАЗОВАТЕЛЬНЫХ ОРГАНИЗАЦИЯХ</a:t>
            </a:r>
          </a:p>
          <a:p>
            <a:pPr algn="ctr"/>
            <a:endParaRPr lang="ru-RU" sz="2000" b="1" dirty="0" smtClean="0"/>
          </a:p>
          <a:p>
            <a:endParaRPr lang="ru-RU" sz="2000" dirty="0" smtClean="0"/>
          </a:p>
          <a:p>
            <a:r>
              <a:rPr lang="ru-RU" sz="1600" dirty="0" smtClean="0"/>
              <a:t>Автор: администрация муниципального автономного </a:t>
            </a:r>
          </a:p>
          <a:p>
            <a:r>
              <a:rPr lang="ru-RU" sz="1600" dirty="0" smtClean="0"/>
              <a:t>учреждения «Центр обслуживания школ»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pPr algn="ctr"/>
            <a:r>
              <a:rPr lang="ru-RU" sz="1600" dirty="0" smtClean="0"/>
              <a:t>г. Сосновый Бор</a:t>
            </a:r>
          </a:p>
          <a:p>
            <a:pPr algn="ctr"/>
            <a:r>
              <a:rPr lang="ru-RU" sz="1600" dirty="0" smtClean="0"/>
              <a:t>2019 год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80920" cy="537321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31032" y="1693405"/>
            <a:ext cx="83894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1002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Разнообразные праздничные мероприятия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528" y="2204864"/>
          <a:ext cx="8496944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6850"/>
                <a:gridCol w="2757780"/>
                <a:gridCol w="2832314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«День сладкоежки» </a:t>
                      </a:r>
                    </a:p>
                    <a:p>
                      <a:pPr algn="ctr"/>
                      <a:r>
                        <a:rPr kumimoji="0" lang="ru-RU" sz="1800" kern="1200" dirty="0" smtClean="0"/>
                        <a:t>(коллектив школьной столовой при</a:t>
                      </a:r>
                    </a:p>
                    <a:p>
                      <a:pPr algn="ctr"/>
                      <a:r>
                        <a:rPr kumimoji="0" lang="ru-RU" sz="1800" kern="1200" dirty="0" smtClean="0"/>
                        <a:t>МБОУ «Гимназия № 5»)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u-RU" sz="1800" b="1" dirty="0" smtClean="0"/>
                        <a:t>«Широкая масленица» </a:t>
                      </a:r>
                    </a:p>
                    <a:p>
                      <a:pPr algn="ctr">
                        <a:buNone/>
                      </a:pPr>
                      <a:r>
                        <a:rPr lang="ru-RU" sz="1800" b="1" dirty="0" smtClean="0"/>
                        <a:t>(коллектив школьной столовой МБОУ «СОШ № 3»)</a:t>
                      </a: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«Русская кухня» </a:t>
                      </a: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(коллектив школьной столовой при </a:t>
                      </a: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МБОУ «СОШ № 9 им. В.И. Некрасова»)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1521" y="3861049"/>
            <a:ext cx="2952327" cy="2664296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89040"/>
            <a:ext cx="2880320" cy="2664296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28031"/>
            <a:ext cx="2376264" cy="2697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Актуальность проблемы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 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Нет понимания: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- что такое здоровое питание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- важно питаться в процессе обучения 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- своевременного приема горячего питания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 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Борьба со стереотипами: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- сложно получить льготу на питание</a:t>
            </a: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- в столовой не вкусно кормят</a:t>
            </a:r>
            <a:endParaRPr lang="ru-RU" sz="18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45024"/>
            <a:ext cx="3883030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75240" cy="648072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892480" cy="5301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100" b="1" dirty="0" smtClean="0"/>
              <a:t>Преимущества системы безналичного расчета</a:t>
            </a:r>
            <a:endParaRPr lang="ru-RU" sz="2100" dirty="0" smtClean="0"/>
          </a:p>
          <a:p>
            <a:pPr>
              <a:buNone/>
            </a:pPr>
            <a:r>
              <a:rPr lang="ru-RU" sz="2100" dirty="0" smtClean="0"/>
              <a:t> </a:t>
            </a:r>
          </a:p>
          <a:p>
            <a:pPr>
              <a:buNone/>
            </a:pPr>
            <a:endParaRPr lang="ru-RU" sz="2100" dirty="0" smtClean="0"/>
          </a:p>
          <a:p>
            <a:pPr marL="342900" lvl="0" indent="-342900">
              <a:buNone/>
            </a:pPr>
            <a:r>
              <a:rPr lang="ru-RU" sz="1800" dirty="0" smtClean="0"/>
              <a:t>1.Ускорение системы расчета в школьной столовой</a:t>
            </a:r>
          </a:p>
          <a:p>
            <a:pPr marL="342900" lvl="0" indent="-342900">
              <a:buAutoNum type="arabicPeriod"/>
            </a:pPr>
            <a:endParaRPr lang="ru-RU" sz="1800" dirty="0" smtClean="0"/>
          </a:p>
          <a:p>
            <a:pPr marL="342900" lvl="0" indent="-342900">
              <a:buNone/>
            </a:pPr>
            <a:r>
              <a:rPr lang="ru-RU" sz="1800" dirty="0" smtClean="0"/>
              <a:t>2. Увеличение количества питающихся учащихся</a:t>
            </a:r>
          </a:p>
          <a:p>
            <a:pPr marL="342900" lvl="0" indent="-342900">
              <a:buNone/>
            </a:pPr>
            <a:endParaRPr lang="ru-RU" sz="1800" dirty="0" smtClean="0"/>
          </a:p>
          <a:p>
            <a:pPr marL="342900" lvl="0" indent="-342900">
              <a:buNone/>
            </a:pPr>
            <a:r>
              <a:rPr lang="ru-RU" sz="1800" dirty="0" smtClean="0"/>
              <a:t>3. Контроль и целевое использование </a:t>
            </a:r>
          </a:p>
          <a:p>
            <a:pPr marL="342900" lvl="0" indent="-342900">
              <a:buNone/>
            </a:pPr>
            <a:r>
              <a:rPr lang="ru-RU" sz="1800" dirty="0" smtClean="0"/>
              <a:t>личных и бюджетных денежных средств, </a:t>
            </a:r>
          </a:p>
          <a:p>
            <a:pPr marL="342900" indent="-342900">
              <a:buNone/>
            </a:pPr>
            <a:r>
              <a:rPr lang="ru-RU" sz="1800" dirty="0" smtClean="0"/>
              <a:t>выделяемых на питание учащихся</a:t>
            </a:r>
          </a:p>
          <a:p>
            <a:pPr marL="342900" indent="-342900">
              <a:buNone/>
            </a:pPr>
            <a:endParaRPr lang="ru-RU" sz="1800" dirty="0" smtClean="0"/>
          </a:p>
          <a:p>
            <a:pPr marL="342900" lvl="0" indent="-342900">
              <a:buNone/>
            </a:pPr>
            <a:r>
              <a:rPr lang="ru-RU" sz="1800" dirty="0" smtClean="0"/>
              <a:t>4. Отсутствие наличных денежных </a:t>
            </a:r>
          </a:p>
          <a:p>
            <a:pPr marL="342900" lvl="0" indent="-342900">
              <a:buNone/>
            </a:pPr>
            <a:r>
              <a:rPr lang="ru-RU" sz="1800" dirty="0" smtClean="0"/>
              <a:t>средств обеспечивает высокий </a:t>
            </a:r>
          </a:p>
          <a:p>
            <a:pPr marL="342900" indent="-342900">
              <a:buNone/>
            </a:pPr>
            <a:r>
              <a:rPr lang="ru-RU" sz="1800" dirty="0" smtClean="0"/>
              <a:t>уровень безопасности учащихся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4032448" cy="2780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974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Охват горячим питанием 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/>
              <a:t>(учебный год 2018 – 2019)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2852935"/>
          <a:ext cx="7848872" cy="3632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932892">
                <a:tc>
                  <a:txBody>
                    <a:bodyPr/>
                    <a:lstStyle/>
                    <a:p>
                      <a:pPr algn="ctr"/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Возрастная группа учащихся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учащихся, питающихся в школьной столовой</a:t>
                      </a:r>
                      <a:endParaRPr lang="ru-RU" dirty="0"/>
                    </a:p>
                  </a:txBody>
                  <a:tcPr/>
                </a:tc>
              </a:tr>
              <a:tr h="8999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– 4 классы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95 %</a:t>
                      </a:r>
                      <a:endParaRPr lang="ru-RU" dirty="0"/>
                    </a:p>
                  </a:txBody>
                  <a:tcPr/>
                </a:tc>
              </a:tr>
              <a:tr h="8999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– 9 классы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75 %</a:t>
                      </a:r>
                      <a:endParaRPr lang="ru-RU" dirty="0"/>
                    </a:p>
                  </a:txBody>
                  <a:tcPr/>
                </a:tc>
              </a:tr>
              <a:tr h="8999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– 11 классы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620688"/>
            <a:ext cx="8784976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000" i="1" dirty="0" smtClean="0"/>
              <a:t>Наше будущее завтра – это здоровое поколение сегодня!</a:t>
            </a:r>
            <a:br>
              <a:rPr lang="ru-RU" sz="2000" i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школьных столовых с заменой технологического, 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холодильного и вспомогательного оборудования</a:t>
            </a:r>
            <a:b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916832"/>
            <a:ext cx="8496944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sz="2600" dirty="0" smtClean="0"/>
              <a:t>	</a:t>
            </a:r>
            <a:r>
              <a:rPr lang="ru-RU" sz="2000" dirty="0" smtClean="0"/>
              <a:t>В период с 2010 года по 2019 год в рамках реализации Муниципальной программы «Современное образование </a:t>
            </a:r>
            <a:r>
              <a:rPr lang="ru-RU" sz="2000" dirty="0" err="1" smtClean="0"/>
              <a:t>Сосновоборского</a:t>
            </a:r>
            <a:r>
              <a:rPr lang="ru-RU" sz="2000" dirty="0" smtClean="0"/>
              <a:t> городского округа» в общеобразовательных учреждениях проведены мероприятия по капитальному ремонту и оснащению технологическим, вспомогательным оборудованием и мебелью пищеблоков и обеденных залов: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000" dirty="0" smtClean="0"/>
              <a:t>проведены ремонты пищеблоков и обеденных залов за счет средств местного бюджета на общую сумму – 25 781 тысяча рублей.</a:t>
            </a:r>
          </a:p>
          <a:p>
            <a:pPr algn="just">
              <a:buNone/>
            </a:pPr>
            <a:endParaRPr lang="ru-RU" sz="2000" dirty="0" smtClean="0"/>
          </a:p>
          <a:p>
            <a:pPr lvl="0" algn="just">
              <a:buFont typeface="Wingdings" pitchFamily="2" charset="2"/>
              <a:buChar char="Ø"/>
            </a:pPr>
            <a:r>
              <a:rPr lang="ru-RU" sz="2000" dirty="0" smtClean="0"/>
              <a:t>приобретено технологическое, холодильное, вспомогательное оборудование и мебель в обеденные залы на общую сумму – 14 003 тысячи рублей.</a:t>
            </a:r>
          </a:p>
          <a:p>
            <a:pPr>
              <a:buNone/>
            </a:pPr>
            <a:endParaRPr lang="ru-RU" sz="2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512" y="692696"/>
            <a:ext cx="8784976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000" i="1" dirty="0" smtClean="0"/>
              <a:t>Наше будущее завтра – это здоровое поколение сегодня!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51520" y="1916832"/>
            <a:ext cx="8496944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just">
              <a:buNone/>
            </a:pPr>
            <a:r>
              <a:rPr lang="ru-RU" sz="2600" dirty="0" smtClean="0"/>
              <a:t>	</a:t>
            </a:r>
            <a:endParaRPr lang="ru-RU" sz="2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3456384" cy="2448272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1048"/>
            <a:ext cx="3495671" cy="2622015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3456384" cy="2448272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61048"/>
            <a:ext cx="3528392" cy="266429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43305" y="808638"/>
            <a:ext cx="14164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100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Пищеблоки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46237"/>
            <a:ext cx="8219256" cy="521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Школьная столовая – это уютное место!</a:t>
            </a:r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dirty="0" smtClean="0"/>
              <a:t>                                                                      </a:t>
            </a: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2000" dirty="0"/>
          </a:p>
        </p:txBody>
      </p:sp>
      <p:pic>
        <p:nvPicPr>
          <p:cNvPr id="4" name="Рисунок 3" descr="E:\ШКОЛЫ\шк 7 обед.зал ремонт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181475" cy="279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ШКОЛЫ\шк 9 много детей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176464" cy="273329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79512" y="5733256"/>
            <a:ext cx="4176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Обеденный зал </a:t>
            </a:r>
            <a:endParaRPr lang="ru-RU" dirty="0" smtClean="0"/>
          </a:p>
          <a:p>
            <a:pPr algn="ctr"/>
            <a:r>
              <a:rPr lang="ru-RU" dirty="0" smtClean="0"/>
              <a:t>МБОУ </a:t>
            </a:r>
            <a:r>
              <a:rPr lang="ru-RU" dirty="0"/>
              <a:t>«СОШ № 9 им. В.И. Некрасова»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2132856"/>
            <a:ext cx="4176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Обеденный зал МБОУ «СОШ № 7»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46237"/>
            <a:ext cx="8219256" cy="521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/>
              <a:t>Школьная столовая – это уютное место!</a:t>
            </a:r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dirty="0" smtClean="0"/>
              <a:t>                                                                      </a:t>
            </a: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5517232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Обеденный зал МБОУ «СОШ № 2 с углубленным изучением английского языка»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2132856"/>
            <a:ext cx="4176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Обеденный зал «МБОУ СОШ № 6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Рисунок 7" descr="E:\КОНКУРС 1\6 школа\IMG_20190928_112741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4032448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E:\КОНКУРС 1\2 школа\IMG_0576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3816424" cy="2880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1800" i="1" dirty="0" smtClean="0"/>
              <a:t>Наше будущее завтра – это здоровое поколение сегодня!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19256" cy="47350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/>
              <a:t>Праздничные мероприятия</a:t>
            </a:r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r>
              <a:rPr lang="ru-RU" sz="1800" b="1" dirty="0" smtClean="0"/>
              <a:t>«День всех влюбленных» </a:t>
            </a:r>
          </a:p>
          <a:p>
            <a:pPr algn="ctr">
              <a:buNone/>
            </a:pPr>
            <a:r>
              <a:rPr lang="ru-RU" sz="1800" b="1" dirty="0" smtClean="0"/>
              <a:t>(коллектив школьной столовой МБОУ «СОШ № 7») </a:t>
            </a:r>
            <a:endParaRPr lang="ru-RU" sz="1800" dirty="0" smtClean="0"/>
          </a:p>
          <a:p>
            <a:pPr algn="ctr">
              <a:buNone/>
            </a:pPr>
            <a:endParaRPr lang="ru-RU" sz="1800" dirty="0" smtClean="0"/>
          </a:p>
          <a:p>
            <a:pPr algn="ctr">
              <a:buNone/>
            </a:pPr>
            <a:endParaRPr lang="ru-RU" sz="2000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2402205" cy="3481070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976"/>
            <a:ext cx="2609215" cy="3481070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12976"/>
            <a:ext cx="2578735" cy="34626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77</TotalTime>
  <Words>267</Words>
  <Application>Microsoft Office PowerPoint</Application>
  <PresentationFormat>Экран (4:3)</PresentationFormat>
  <Paragraphs>94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         Наше будущее завтра – это здоровое поколение сегодня!  Муниципальное образование  Сосновоборский городской округ Ленинградской области  </vt:lpstr>
      <vt:lpstr>Наше будущее завтра – это здоровое поколение сегодня!</vt:lpstr>
      <vt:lpstr>Наше будущее завтра – это здоровое поколение сегодня!</vt:lpstr>
      <vt:lpstr>Наше будущее завтра – это здоровое поколение сегодня!</vt:lpstr>
      <vt:lpstr>      Наше будущее завтра – это здоровое поколение сегодня!  Ремонт школьных столовых с заменой технологического,  холодильного и вспомогательного оборудования </vt:lpstr>
      <vt:lpstr>      Наше будущее завтра – это здоровое поколение сегодня!   </vt:lpstr>
      <vt:lpstr>Наше будущее завтра – это здоровое поколение сегодня!</vt:lpstr>
      <vt:lpstr>Наше будущее завтра – это здоровое поколение сегодня!</vt:lpstr>
      <vt:lpstr>Наше будущее завтра – это здоровое поколение сегодня!</vt:lpstr>
      <vt:lpstr>Наше будущее завтра – это здоровое поколение сегодня!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2019-09-30T17:45:05Z</dcterms:created>
  <dcterms:modified xsi:type="dcterms:W3CDTF">2019-09-30T19:16:54Z</dcterms:modified>
</cp:coreProperties>
</file>